
<file path=[Content_Types].xml><?xml version="1.0" encoding="utf-8"?>
<Types xmlns="http://schemas.openxmlformats.org/package/2006/content-types">
  <Default ContentType="application/vnd.openxmlformats-officedocument.vmlDrawing" Extension="vml"/>
  <Default ContentType="application/vnd.ms-excel.sheet.macroEnabled.12" Extension="xlsm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ms-excel.sheet.macroEnabled.12" PartName="/ppt/embeddings/Microsoft_Excel_Macro-Enabled_Worksheet2.xlsm"/>
  <Override ContentType="application/vnd.ms-excel.sheet.macroEnabled.12" PartName="/ppt/embeddings/Microsoft_Excel_Macro-Enabled_Worksheet1.xlsm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</p:sldIdLst>
  <p:sldSz cy="6858000" cx="12192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6" roundtripDataSignature="AMtx7mgmtQ7hZNwZgrZD0yXUGcTTMWYj5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6" Type="http://customschemas.google.com/relationships/presentationmetadata" Target="meta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drawings/_rels/vmlDrawing1.vml.rels><?xml version="1.0" encoding="UTF-8" standalone="yes"?><Relationships xmlns="http://schemas.openxmlformats.org/package/2006/relationships"><Relationship Id="rId1" Type="http://schemas.openxmlformats.org/officeDocument/2006/relationships/image" Target="../media/image4.png"/></Relationships>
</file>

<file path=ppt/drawings/_rels/vmlDrawing2.vml.rels><?xml version="1.0" encoding="UTF-8" standalone="yes"?><Relationships xmlns="http://schemas.openxmlformats.org/package/2006/relationships"><Relationship Id="rId1" Type="http://schemas.openxmlformats.org/officeDocument/2006/relationships/image" Target="../media/image9.png"/></Relationships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4" name="Google Shape;244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1" name="Google Shape;251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3" name="Google Shape;263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0" name="Google Shape;280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de Título" showMasterSp="0" type="title">
  <p:cSld name="TITLE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53" name="Google Shape;53;p13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Google Shape;54;p13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55" name="Google Shape;55;p13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1128713" y="21764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1123950" y="4021138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333375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190500" y="9525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" name="Google Shape;61;p13"/>
            <p:cNvSpPr/>
            <p:nvPr/>
          </p:nvSpPr>
          <p:spPr>
            <a:xfrm>
              <a:off x="1290638" y="14288"/>
              <a:ext cx="376238" cy="1801813"/>
            </a:xfrm>
            <a:custGeom>
              <a:rect b="b" l="l" r="r" t="t"/>
              <a:pathLst>
                <a:path extrusionOk="0" h="1135" w="237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" name="Google Shape;62;p13"/>
            <p:cNvSpPr/>
            <p:nvPr/>
          </p:nvSpPr>
          <p:spPr>
            <a:xfrm>
              <a:off x="1600200" y="180181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1381125" y="9525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" name="Google Shape;64;p13"/>
            <p:cNvSpPr/>
            <p:nvPr/>
          </p:nvSpPr>
          <p:spPr>
            <a:xfrm>
              <a:off x="1643063" y="0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" name="Google Shape;65;p13"/>
            <p:cNvSpPr/>
            <p:nvPr/>
          </p:nvSpPr>
          <p:spPr>
            <a:xfrm>
              <a:off x="1685925" y="14208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168592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1743075" y="4763"/>
              <a:ext cx="419100" cy="522288"/>
            </a:xfrm>
            <a:custGeom>
              <a:rect b="b" l="l" r="r" t="t"/>
              <a:pathLst>
                <a:path extrusionOk="0" h="329" w="264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Google Shape;68;p13"/>
            <p:cNvSpPr/>
            <p:nvPr/>
          </p:nvSpPr>
          <p:spPr>
            <a:xfrm>
              <a:off x="2119313" y="488950"/>
              <a:ext cx="161925" cy="147638"/>
            </a:xfrm>
            <a:custGeom>
              <a:rect b="b" l="l" r="r" t="t"/>
              <a:pathLst>
                <a:path extrusionOk="0" h="31" w="34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952500" y="4763"/>
              <a:ext cx="152400" cy="908050"/>
            </a:xfrm>
            <a:custGeom>
              <a:rect b="b" l="l" r="r" t="t"/>
              <a:pathLst>
                <a:path extrusionOk="0" h="572" w="96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0" name="Google Shape;70;p13"/>
            <p:cNvSpPr/>
            <p:nvPr/>
          </p:nvSpPr>
          <p:spPr>
            <a:xfrm>
              <a:off x="8667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890588" y="155416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738188" y="5622925"/>
              <a:ext cx="338138" cy="1216025"/>
            </a:xfrm>
            <a:custGeom>
              <a:rect b="b" l="l" r="r" t="t"/>
              <a:pathLst>
                <a:path extrusionOk="0" h="766" w="213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3" name="Google Shape;73;p13"/>
            <p:cNvSpPr/>
            <p:nvPr/>
          </p:nvSpPr>
          <p:spPr>
            <a:xfrm>
              <a:off x="647700" y="5480050"/>
              <a:ext cx="157163" cy="157163"/>
            </a:xfrm>
            <a:custGeom>
              <a:rect b="b" l="l" r="r" t="t"/>
              <a:pathLst>
                <a:path extrusionOk="0" h="33" w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66675" y="9032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0" y="3897313"/>
              <a:ext cx="133350" cy="266700"/>
            </a:xfrm>
            <a:custGeom>
              <a:rect b="b" l="l" r="r" t="t"/>
              <a:pathLst>
                <a:path extrusionOk="0" h="168" w="84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6" name="Google Shape;76;p13"/>
            <p:cNvSpPr/>
            <p:nvPr/>
          </p:nvSpPr>
          <p:spPr>
            <a:xfrm>
              <a:off x="66675" y="414972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0" y="1644650"/>
              <a:ext cx="133350" cy="269875"/>
            </a:xfrm>
            <a:custGeom>
              <a:rect b="b" l="l" r="r" t="t"/>
              <a:pathLst>
                <a:path extrusionOk="0" h="170" w="84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" name="Google Shape;78;p13"/>
            <p:cNvSpPr/>
            <p:nvPr/>
          </p:nvSpPr>
          <p:spPr>
            <a:xfrm>
              <a:off x="66675" y="146843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695325" y="4763"/>
              <a:ext cx="309563" cy="1558925"/>
            </a:xfrm>
            <a:custGeom>
              <a:rect b="b" l="l" r="r" t="t"/>
              <a:pathLst>
                <a:path extrusionOk="0" h="982" w="195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13"/>
            <p:cNvSpPr/>
            <p:nvPr/>
          </p:nvSpPr>
          <p:spPr>
            <a:xfrm>
              <a:off x="57150" y="48815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138113" y="5060950"/>
              <a:ext cx="304800" cy="1778000"/>
            </a:xfrm>
            <a:custGeom>
              <a:rect b="b" l="l" r="r" t="t"/>
              <a:pathLst>
                <a:path extrusionOk="0" h="1120" w="192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2" name="Google Shape;82;p13"/>
            <p:cNvSpPr/>
            <p:nvPr/>
          </p:nvSpPr>
          <p:spPr>
            <a:xfrm>
              <a:off x="561975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76200" y="6430963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0" y="5978525"/>
              <a:ext cx="190500" cy="461963"/>
            </a:xfrm>
            <a:custGeom>
              <a:rect b="b" l="l" r="r" t="t"/>
              <a:pathLst>
                <a:path extrusionOk="0" h="291" w="12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Google Shape;86;p13"/>
            <p:cNvSpPr/>
            <p:nvPr/>
          </p:nvSpPr>
          <p:spPr>
            <a:xfrm>
              <a:off x="1014413" y="1801813"/>
              <a:ext cx="214313" cy="755650"/>
            </a:xfrm>
            <a:custGeom>
              <a:rect b="b" l="l" r="r" t="t"/>
              <a:pathLst>
                <a:path extrusionOk="0" h="476" w="135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7" name="Google Shape;87;p13"/>
            <p:cNvSpPr/>
            <p:nvPr/>
          </p:nvSpPr>
          <p:spPr>
            <a:xfrm>
              <a:off x="938213" y="2547938"/>
              <a:ext cx="166688" cy="160338"/>
            </a:xfrm>
            <a:custGeom>
              <a:rect b="b" l="l" r="r" t="t"/>
              <a:pathLst>
                <a:path extrusionOk="0" h="34" w="35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595313" y="4763"/>
              <a:ext cx="638175" cy="4025900"/>
            </a:xfrm>
            <a:custGeom>
              <a:rect b="b" l="l" r="r" t="t"/>
              <a:pathLst>
                <a:path extrusionOk="0" h="2536" w="402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9" name="Google Shape;89;p13"/>
            <p:cNvSpPr/>
            <p:nvPr/>
          </p:nvSpPr>
          <p:spPr>
            <a:xfrm>
              <a:off x="1223963" y="1382713"/>
              <a:ext cx="142875" cy="476250"/>
            </a:xfrm>
            <a:custGeom>
              <a:rect b="b" l="l" r="r" t="t"/>
              <a:pathLst>
                <a:path extrusionOk="0" h="300" w="9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Google Shape;90;p13"/>
            <p:cNvSpPr/>
            <p:nvPr/>
          </p:nvSpPr>
          <p:spPr>
            <a:xfrm>
              <a:off x="1300163" y="1849438"/>
              <a:ext cx="109538" cy="107950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280988" y="3417888"/>
              <a:ext cx="142875" cy="474663"/>
            </a:xfrm>
            <a:custGeom>
              <a:rect b="b" l="l" r="r" t="t"/>
              <a:pathLst>
                <a:path extrusionOk="0" h="299" w="9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Google Shape;92;p13"/>
            <p:cNvSpPr/>
            <p:nvPr/>
          </p:nvSpPr>
          <p:spPr>
            <a:xfrm>
              <a:off x="238125" y="38830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4763" y="2166938"/>
              <a:ext cx="114300" cy="452438"/>
            </a:xfrm>
            <a:custGeom>
              <a:rect b="b" l="l" r="r" t="t"/>
              <a:pathLst>
                <a:path extrusionOk="0" h="285" w="72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13"/>
            <p:cNvSpPr/>
            <p:nvPr/>
          </p:nvSpPr>
          <p:spPr>
            <a:xfrm>
              <a:off x="52388" y="2066925"/>
              <a:ext cx="109538" cy="109538"/>
            </a:xfrm>
            <a:custGeom>
              <a:rect b="b" l="l" r="r" t="t"/>
              <a:pathLst>
                <a:path extrusionOk="0" h="23" w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1319213" y="5041900"/>
              <a:ext cx="371475" cy="1801813"/>
            </a:xfrm>
            <a:custGeom>
              <a:rect b="b" l="l" r="r" t="t"/>
              <a:pathLst>
                <a:path extrusionOk="0" h="1135" w="234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Google Shape;97;p13"/>
            <p:cNvSpPr/>
            <p:nvPr/>
          </p:nvSpPr>
          <p:spPr>
            <a:xfrm>
              <a:off x="1147763" y="44815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819150" y="3983038"/>
              <a:ext cx="347663" cy="2860675"/>
            </a:xfrm>
            <a:custGeom>
              <a:rect b="b" l="l" r="r" t="t"/>
              <a:pathLst>
                <a:path extrusionOk="0" h="1802" w="219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Google Shape;99;p13"/>
            <p:cNvSpPr/>
            <p:nvPr/>
          </p:nvSpPr>
          <p:spPr>
            <a:xfrm>
              <a:off x="728663" y="3806825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1624013" y="4867275"/>
              <a:ext cx="190500" cy="188913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1404938" y="5422900"/>
              <a:ext cx="371475" cy="1425575"/>
            </a:xfrm>
            <a:custGeom>
              <a:rect b="b" l="l" r="r" t="t"/>
              <a:pathLst>
                <a:path extrusionOk="0" h="898" w="234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Google Shape;102;p13"/>
            <p:cNvSpPr/>
            <p:nvPr/>
          </p:nvSpPr>
          <p:spPr>
            <a:xfrm>
              <a:off x="1666875" y="5945188"/>
              <a:ext cx="152400" cy="912813"/>
            </a:xfrm>
            <a:custGeom>
              <a:rect b="b" l="l" r="r" t="t"/>
              <a:pathLst>
                <a:path extrusionOk="0" h="575" w="96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3" name="Google Shape;103;p13"/>
            <p:cNvSpPr/>
            <p:nvPr/>
          </p:nvSpPr>
          <p:spPr>
            <a:xfrm>
              <a:off x="1709738" y="5246688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1709738" y="5764213"/>
              <a:ext cx="190500" cy="190500"/>
            </a:xfrm>
            <a:custGeom>
              <a:rect b="b" l="l" r="r" t="t"/>
              <a:pathLst>
                <a:path extrusionOk="0" h="40" w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1766888" y="6330950"/>
              <a:ext cx="419100" cy="527050"/>
            </a:xfrm>
            <a:custGeom>
              <a:rect b="b" l="l" r="r" t="t"/>
              <a:pathLst>
                <a:path extrusionOk="0" h="332" w="264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Google Shape;106;p13"/>
            <p:cNvSpPr/>
            <p:nvPr/>
          </p:nvSpPr>
          <p:spPr>
            <a:xfrm>
              <a:off x="2147888" y="6221413"/>
              <a:ext cx="157163" cy="147638"/>
            </a:xfrm>
            <a:custGeom>
              <a:rect b="b" l="l" r="r" t="t"/>
              <a:pathLst>
                <a:path extrusionOk="0" h="31" w="33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504825" y="9525"/>
              <a:ext cx="233363" cy="5103813"/>
            </a:xfrm>
            <a:custGeom>
              <a:rect b="b" l="l" r="r" t="t"/>
              <a:pathLst>
                <a:path extrusionOk="0" h="3215" w="147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8" name="Google Shape;108;p13"/>
            <p:cNvSpPr/>
            <p:nvPr/>
          </p:nvSpPr>
          <p:spPr>
            <a:xfrm>
              <a:off x="633413" y="5103813"/>
              <a:ext cx="185738" cy="185738"/>
            </a:xfrm>
            <a:custGeom>
              <a:rect b="b" l="l" r="r" t="t"/>
              <a:pathLst>
                <a:path extrusionOk="0" h="39" w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9" name="Google Shape;109;p13"/>
          <p:cNvSpPr txBox="1"/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0" name="Google Shape;110;p13"/>
          <p:cNvSpPr txBox="1"/>
          <p:nvPr>
            <p:ph idx="1" type="subTitle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 sz="20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9pPr>
          </a:lstStyle>
          <a:p/>
        </p:txBody>
      </p:sp>
      <p:sp>
        <p:nvSpPr>
          <p:cNvPr id="111" name="Google Shape;111;p13"/>
          <p:cNvSpPr txBox="1"/>
          <p:nvPr>
            <p:ph idx="10" type="dt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13"/>
          <p:cNvSpPr txBox="1"/>
          <p:nvPr>
            <p:ph idx="11" type="ftr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3" name="Google Shape;113;p13"/>
          <p:cNvSpPr txBox="1"/>
          <p:nvPr>
            <p:ph idx="12" type="sldNum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to Panorâmica com Legenda">
  <p:cSld name="Foto Panorâmica com Legenda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/>
          <p:nvPr>
            <p:ph type="title"/>
          </p:nvPr>
        </p:nvSpPr>
        <p:spPr>
          <a:xfrm>
            <a:off x="1141410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7" name="Google Shape;167;p22"/>
          <p:cNvSpPr/>
          <p:nvPr>
            <p:ph idx="2" type="pic"/>
          </p:nvPr>
        </p:nvSpPr>
        <p:spPr>
          <a:xfrm>
            <a:off x="1141411" y="606426"/>
            <a:ext cx="9912354" cy="3299778"/>
          </a:xfrm>
          <a:prstGeom prst="round2DiagRect">
            <a:avLst>
              <a:gd fmla="val 4860" name="adj1"/>
              <a:gd fmla="val 0" name="adj2"/>
            </a:avLst>
          </a:prstGeom>
          <a:noFill/>
          <a:ln cap="sq" cmpd="sng" w="19050">
            <a:solidFill>
              <a:srgbClr val="B0BFC7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168" name="Google Shape;168;p22"/>
          <p:cNvSpPr txBox="1"/>
          <p:nvPr>
            <p:ph idx="1" type="body"/>
          </p:nvPr>
        </p:nvSpPr>
        <p:spPr>
          <a:xfrm>
            <a:off x="1141364" y="5124020"/>
            <a:ext cx="9910859" cy="682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69" name="Google Shape;169;p22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0" name="Google Shape;170;p22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1" name="Google Shape;171;p22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Legenda">
  <p:cSld name="Título e Legenda"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 txBox="1"/>
          <p:nvPr>
            <p:ph type="title"/>
          </p:nvPr>
        </p:nvSpPr>
        <p:spPr>
          <a:xfrm>
            <a:off x="1141456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4" name="Google Shape;174;p23"/>
          <p:cNvSpPr txBox="1"/>
          <p:nvPr>
            <p:ph idx="1" type="body"/>
          </p:nvPr>
        </p:nvSpPr>
        <p:spPr>
          <a:xfrm>
            <a:off x="1141410" y="4419599"/>
            <a:ext cx="9904459" cy="137159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75" name="Google Shape;175;p23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6" name="Google Shape;176;p23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7" name="Google Shape;177;p23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itação com Legenda">
  <p:cSld name="Citação com Legenda"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 txBox="1"/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0" name="Google Shape;180;p24"/>
          <p:cNvSpPr txBox="1"/>
          <p:nvPr>
            <p:ph idx="1" type="body"/>
          </p:nvPr>
        </p:nvSpPr>
        <p:spPr>
          <a:xfrm>
            <a:off x="1720644" y="3365557"/>
            <a:ext cx="8752299" cy="54896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81" name="Google Shape;181;p24"/>
          <p:cNvSpPr txBox="1"/>
          <p:nvPr>
            <p:ph idx="2" type="body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82" name="Google Shape;182;p24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3" name="Google Shape;183;p24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4" name="Google Shape;184;p24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85" name="Google Shape;185;p24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b="0" i="0" lang="pt-BR" sz="8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186" name="Google Shape;186;p24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b="0" i="0" lang="pt-BR" sz="8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rtão de Nome">
  <p:cSld name="Cartão de Nome"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/>
          <p:nvPr>
            <p:ph type="title"/>
          </p:nvPr>
        </p:nvSpPr>
        <p:spPr>
          <a:xfrm>
            <a:off x="1141410" y="2134041"/>
            <a:ext cx="9906001" cy="2511835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9" name="Google Shape;189;p25"/>
          <p:cNvSpPr txBox="1"/>
          <p:nvPr>
            <p:ph idx="1" type="body"/>
          </p:nvPr>
        </p:nvSpPr>
        <p:spPr>
          <a:xfrm>
            <a:off x="1141364" y="4657655"/>
            <a:ext cx="9904505" cy="11406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90" name="Google Shape;190;p25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1" name="Google Shape;191;p25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2" name="Google Shape;192;p25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nas">
  <p:cSld name="3 Colunas"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 txBox="1"/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5" name="Google Shape;195;p26"/>
          <p:cNvSpPr txBox="1"/>
          <p:nvPr>
            <p:ph idx="1" type="body"/>
          </p:nvPr>
        </p:nvSpPr>
        <p:spPr>
          <a:xfrm>
            <a:off x="1141410" y="2674463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96" name="Google Shape;196;p26"/>
          <p:cNvSpPr txBox="1"/>
          <p:nvPr>
            <p:ph idx="2" type="body"/>
          </p:nvPr>
        </p:nvSpPr>
        <p:spPr>
          <a:xfrm>
            <a:off x="1127918" y="3360263"/>
            <a:ext cx="3208735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197" name="Google Shape;197;p26"/>
          <p:cNvSpPr txBox="1"/>
          <p:nvPr>
            <p:ph idx="3" type="body"/>
          </p:nvPr>
        </p:nvSpPr>
        <p:spPr>
          <a:xfrm>
            <a:off x="4514766" y="2677635"/>
            <a:ext cx="3184385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98" name="Google Shape;198;p26"/>
          <p:cNvSpPr txBox="1"/>
          <p:nvPr>
            <p:ph idx="4" type="body"/>
          </p:nvPr>
        </p:nvSpPr>
        <p:spPr>
          <a:xfrm>
            <a:off x="4504213" y="3363435"/>
            <a:ext cx="3195830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199" name="Google Shape;199;p26"/>
          <p:cNvSpPr txBox="1"/>
          <p:nvPr>
            <p:ph idx="5" type="body"/>
          </p:nvPr>
        </p:nvSpPr>
        <p:spPr>
          <a:xfrm>
            <a:off x="7852442" y="2674463"/>
            <a:ext cx="3194968" cy="6858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00" name="Google Shape;200;p26"/>
          <p:cNvSpPr txBox="1"/>
          <p:nvPr>
            <p:ph idx="6" type="body"/>
          </p:nvPr>
        </p:nvSpPr>
        <p:spPr>
          <a:xfrm>
            <a:off x="7852442" y="3360263"/>
            <a:ext cx="3194968" cy="24309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01" name="Google Shape;201;p26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2" name="Google Shape;202;p26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3" name="Google Shape;203;p26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3 Colunas de Imagem">
  <p:cSld name="3 Colunas de Imagem"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7"/>
          <p:cNvSpPr txBox="1"/>
          <p:nvPr>
            <p:ph type="title"/>
          </p:nvPr>
        </p:nvSpPr>
        <p:spPr>
          <a:xfrm>
            <a:off x="1141411" y="609600"/>
            <a:ext cx="9905999" cy="190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6" name="Google Shape;206;p27"/>
          <p:cNvSpPr txBox="1"/>
          <p:nvPr>
            <p:ph idx="1" type="body"/>
          </p:nvPr>
        </p:nvSpPr>
        <p:spPr>
          <a:xfrm>
            <a:off x="1141413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07" name="Google Shape;207;p27"/>
          <p:cNvSpPr/>
          <p:nvPr>
            <p:ph idx="2" type="pic"/>
          </p:nvPr>
        </p:nvSpPr>
        <p:spPr>
          <a:xfrm>
            <a:off x="1141413" y="2666998"/>
            <a:ext cx="319524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0BFC7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208" name="Google Shape;208;p27"/>
          <p:cNvSpPr txBox="1"/>
          <p:nvPr>
            <p:ph idx="3" type="body"/>
          </p:nvPr>
        </p:nvSpPr>
        <p:spPr>
          <a:xfrm>
            <a:off x="1141413" y="4980858"/>
            <a:ext cx="3195240" cy="8178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09" name="Google Shape;209;p27"/>
          <p:cNvSpPr txBox="1"/>
          <p:nvPr>
            <p:ph idx="4" type="body"/>
          </p:nvPr>
        </p:nvSpPr>
        <p:spPr>
          <a:xfrm>
            <a:off x="4489053" y="4404596"/>
            <a:ext cx="3200400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10" name="Google Shape;210;p27"/>
          <p:cNvSpPr/>
          <p:nvPr>
            <p:ph idx="5" type="pic"/>
          </p:nvPr>
        </p:nvSpPr>
        <p:spPr>
          <a:xfrm>
            <a:off x="4489053" y="2666998"/>
            <a:ext cx="3198940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0BFC7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211" name="Google Shape;211;p27"/>
          <p:cNvSpPr txBox="1"/>
          <p:nvPr>
            <p:ph idx="6" type="body"/>
          </p:nvPr>
        </p:nvSpPr>
        <p:spPr>
          <a:xfrm>
            <a:off x="4487593" y="4980857"/>
            <a:ext cx="3200400" cy="81034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12" name="Google Shape;212;p27"/>
          <p:cNvSpPr txBox="1"/>
          <p:nvPr>
            <p:ph idx="7" type="body"/>
          </p:nvPr>
        </p:nvSpPr>
        <p:spPr>
          <a:xfrm>
            <a:off x="7852567" y="4404595"/>
            <a:ext cx="3190741" cy="5762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0" sz="20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213" name="Google Shape;213;p27"/>
          <p:cNvSpPr/>
          <p:nvPr>
            <p:ph idx="8" type="pic"/>
          </p:nvPr>
        </p:nvSpPr>
        <p:spPr>
          <a:xfrm>
            <a:off x="7852442" y="2666998"/>
            <a:ext cx="3194969" cy="1524000"/>
          </a:xfrm>
          <a:prstGeom prst="round2DiagRect">
            <a:avLst>
              <a:gd fmla="val 16667" name="adj1"/>
              <a:gd fmla="val 0" name="adj2"/>
            </a:avLst>
          </a:prstGeom>
          <a:noFill/>
          <a:ln cap="sq" cmpd="sng" w="19050">
            <a:solidFill>
              <a:srgbClr val="B0BFC7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214" name="Google Shape;214;p27"/>
          <p:cNvSpPr txBox="1"/>
          <p:nvPr>
            <p:ph idx="9" type="body"/>
          </p:nvPr>
        </p:nvSpPr>
        <p:spPr>
          <a:xfrm>
            <a:off x="7852442" y="4980854"/>
            <a:ext cx="3194968" cy="8103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/>
        </p:txBody>
      </p:sp>
      <p:sp>
        <p:nvSpPr>
          <p:cNvPr id="215" name="Google Shape;215;p27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6" name="Google Shape;216;p27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7" name="Google Shape;217;p27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Texto Vertical" type="vertTx">
  <p:cSld name="VERTICAL_TEXT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8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0" name="Google Shape;220;p28"/>
          <p:cNvSpPr txBox="1"/>
          <p:nvPr>
            <p:ph idx="1" type="body"/>
          </p:nvPr>
        </p:nvSpPr>
        <p:spPr>
          <a:xfrm rot="5400000">
            <a:off x="4323555" y="-932655"/>
            <a:ext cx="3541714" cy="9905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21" name="Google Shape;221;p28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2" name="Google Shape;222;p28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3" name="Google Shape;223;p28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o e Título Vertical" type="vertTitleAndTx">
  <p:cSld name="VERTICAL_TITLE_AND_VERTICAL_TEXT"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9"/>
          <p:cNvSpPr txBox="1"/>
          <p:nvPr>
            <p:ph type="title"/>
          </p:nvPr>
        </p:nvSpPr>
        <p:spPr>
          <a:xfrm rot="5400000">
            <a:off x="7454105" y="2197894"/>
            <a:ext cx="5181601" cy="200501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6" name="Google Shape;226;p29"/>
          <p:cNvSpPr txBox="1"/>
          <p:nvPr>
            <p:ph idx="1" type="body"/>
          </p:nvPr>
        </p:nvSpPr>
        <p:spPr>
          <a:xfrm rot="5400000">
            <a:off x="2424905" y="-673895"/>
            <a:ext cx="5181601" cy="77485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227" name="Google Shape;227;p29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8" name="Google Shape;228;p29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9" name="Google Shape;229;p29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e Conteúdo" type="obj">
  <p:cSld name="OBJECT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4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14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17" name="Google Shape;117;p14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14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14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uas Partes de Conteúdo" type="twoObj">
  <p:cSld name="TWO_OBJECTS"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5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2" name="Google Shape;122;p15"/>
          <p:cNvSpPr txBox="1"/>
          <p:nvPr>
            <p:ph idx="1" type="body"/>
          </p:nvPr>
        </p:nvSpPr>
        <p:spPr>
          <a:xfrm>
            <a:off x="1141410" y="2249486"/>
            <a:ext cx="487838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23" name="Google Shape;123;p15"/>
          <p:cNvSpPr txBox="1"/>
          <p:nvPr>
            <p:ph idx="2" type="body"/>
          </p:nvPr>
        </p:nvSpPr>
        <p:spPr>
          <a:xfrm>
            <a:off x="6172200" y="2249486"/>
            <a:ext cx="4875211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24" name="Google Shape;124;p15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15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6" name="Google Shape;126;p15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da Seção" type="secHead">
  <p:cSld name="SECTION_HEADER"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/>
          <p:nvPr>
            <p:ph type="title"/>
          </p:nvPr>
        </p:nvSpPr>
        <p:spPr>
          <a:xfrm>
            <a:off x="1141411" y="1419226"/>
            <a:ext cx="99060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16"/>
          <p:cNvSpPr txBox="1"/>
          <p:nvPr>
            <p:ph idx="1" type="body"/>
          </p:nvPr>
        </p:nvSpPr>
        <p:spPr>
          <a:xfrm>
            <a:off x="1141411" y="4424362"/>
            <a:ext cx="9906000" cy="137477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0" name="Google Shape;130;p16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6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2" name="Google Shape;132;p16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ção" type="twoTxTwoObj">
  <p:cSld name="TWO_OBJECTS_WITH_TEXT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/>
          <p:nvPr>
            <p:ph type="title"/>
          </p:nvPr>
        </p:nvSpPr>
        <p:spPr>
          <a:xfrm>
            <a:off x="1141411" y="619126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17"/>
          <p:cNvSpPr txBox="1"/>
          <p:nvPr>
            <p:ph idx="1" type="body"/>
          </p:nvPr>
        </p:nvSpPr>
        <p:spPr>
          <a:xfrm>
            <a:off x="1370019" y="2249486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36" name="Google Shape;136;p17"/>
          <p:cNvSpPr txBox="1"/>
          <p:nvPr>
            <p:ph idx="2" type="body"/>
          </p:nvPr>
        </p:nvSpPr>
        <p:spPr>
          <a:xfrm>
            <a:off x="1141410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37" name="Google Shape;137;p17"/>
          <p:cNvSpPr txBox="1"/>
          <p:nvPr>
            <p:ph idx="3" type="body"/>
          </p:nvPr>
        </p:nvSpPr>
        <p:spPr>
          <a:xfrm>
            <a:off x="6400808" y="2249485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0" sz="2400" cap="none">
                <a:solidFill>
                  <a:schemeClr val="lt1"/>
                </a:solidFill>
              </a:defRPr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b="1" sz="20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b="1" sz="18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b="1" sz="1600"/>
            </a:lvl9pPr>
          </a:lstStyle>
          <a:p/>
        </p:txBody>
      </p:sp>
      <p:sp>
        <p:nvSpPr>
          <p:cNvPr id="138" name="Google Shape;138;p17"/>
          <p:cNvSpPr txBox="1"/>
          <p:nvPr>
            <p:ph idx="4" type="body"/>
          </p:nvPr>
        </p:nvSpPr>
        <p:spPr>
          <a:xfrm>
            <a:off x="6172200" y="3073397"/>
            <a:ext cx="4875210" cy="2717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39" name="Google Shape;139;p17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0" name="Google Shape;140;p17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17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mente Título" type="titleOnly">
  <p:cSld name="TITLE_ONLY"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18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5" name="Google Shape;145;p18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6" name="Google Shape;146;p18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m Branco" type="blank">
  <p:cSld name="BLANK"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9" name="Google Shape;149;p19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0" name="Google Shape;150;p19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údo com Legenda" type="objTx">
  <p:cSld name="OBJECT_WITH_CAPTION_TEXT"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/>
          <p:nvPr>
            <p:ph type="title"/>
          </p:nvPr>
        </p:nvSpPr>
        <p:spPr>
          <a:xfrm>
            <a:off x="1146705" y="609601"/>
            <a:ext cx="3856037" cy="163988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0"/>
          <p:cNvSpPr txBox="1"/>
          <p:nvPr>
            <p:ph idx="1" type="body"/>
          </p:nvPr>
        </p:nvSpPr>
        <p:spPr>
          <a:xfrm>
            <a:off x="5156200" y="592666"/>
            <a:ext cx="5891209" cy="519853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-371475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indent="-371475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indent="-371475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indent="-371475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indent="-371475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indent="-371475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indent="-371475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indent="-371475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indent="-371475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/>
        </p:txBody>
      </p:sp>
      <p:sp>
        <p:nvSpPr>
          <p:cNvPr id="154" name="Google Shape;154;p20"/>
          <p:cNvSpPr txBox="1"/>
          <p:nvPr>
            <p:ph idx="2" type="body"/>
          </p:nvPr>
        </p:nvSpPr>
        <p:spPr>
          <a:xfrm>
            <a:off x="1146705" y="2249486"/>
            <a:ext cx="3856037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55" name="Google Shape;155;p20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6" name="Google Shape;156;p20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7" name="Google Shape;157;p20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m com Legenda" type="picTx">
  <p:cSld name="PICTURE_WITH_CAPTION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/>
          <p:nvPr>
            <p:ph type="title"/>
          </p:nvPr>
        </p:nvSpPr>
        <p:spPr>
          <a:xfrm>
            <a:off x="1141413" y="609600"/>
            <a:ext cx="5934508" cy="1639886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0" name="Google Shape;160;p21"/>
          <p:cNvSpPr/>
          <p:nvPr>
            <p:ph idx="2" type="pic"/>
          </p:nvPr>
        </p:nvSpPr>
        <p:spPr>
          <a:xfrm>
            <a:off x="7380721" y="609601"/>
            <a:ext cx="3666690" cy="5181599"/>
          </a:xfrm>
          <a:prstGeom prst="round2DiagRect">
            <a:avLst>
              <a:gd fmla="val 5608" name="adj1"/>
              <a:gd fmla="val 0" name="adj2"/>
            </a:avLst>
          </a:prstGeom>
          <a:noFill/>
          <a:ln cap="sq" cmpd="sng" w="19050">
            <a:solidFill>
              <a:srgbClr val="B0BFC7">
                <a:alpha val="60000"/>
              </a:srgbClr>
            </a:solidFill>
            <a:prstDash val="solid"/>
            <a:miter lim="800000"/>
            <a:headEnd len="sm" w="sm" type="none"/>
            <a:tailEnd len="sm" w="sm" type="none"/>
          </a:ln>
          <a:effectLst>
            <a:outerShdw blurRad="88900" rotWithShape="0" algn="t" dir="5400000" dist="38100">
              <a:srgbClr val="000000">
                <a:alpha val="40000"/>
              </a:srgbClr>
            </a:outerShdw>
          </a:effectLst>
        </p:spPr>
      </p:sp>
      <p:sp>
        <p:nvSpPr>
          <p:cNvPr id="161" name="Google Shape;161;p21"/>
          <p:cNvSpPr txBox="1"/>
          <p:nvPr>
            <p:ph idx="1" type="body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indent="-228600" lvl="1" marL="914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indent="-228600" lvl="2" marL="1371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indent="-228600" lvl="3" marL="1828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indent="-228600" lvl="4" marL="22860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indent="-228600" lvl="5" marL="27432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indent="-228600" lvl="6" marL="32004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indent="-228600" lvl="7" marL="3657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indent="-228600" lvl="8" marL="41148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/>
        </p:txBody>
      </p:sp>
      <p:sp>
        <p:nvSpPr>
          <p:cNvPr id="162" name="Google Shape;162;p21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3" name="Google Shape;163;p21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4" name="Google Shape;164;p21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theme" Target="../theme/theme2.xml"/><Relationship Id="rId11" Type="http://schemas.openxmlformats.org/officeDocument/2006/relationships/slideLayout" Target="../slideLayouts/slideLayout9.xml"/><Relationship Id="rId10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0.xml"/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9" Type="http://schemas.openxmlformats.org/officeDocument/2006/relationships/slideLayout" Target="../slideLayouts/slideLayout7.xml"/><Relationship Id="rId15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3.xml"/><Relationship Id="rId19" Type="http://schemas.openxmlformats.org/officeDocument/2006/relationships/slideLayout" Target="../slideLayouts/slideLayout17.xml"/><Relationship Id="rId6" Type="http://schemas.openxmlformats.org/officeDocument/2006/relationships/slideLayout" Target="../slideLayouts/slideLayout4.xml"/><Relationship Id="rId18" Type="http://schemas.openxmlformats.org/officeDocument/2006/relationships/slideLayout" Target="../slideLayouts/slideLayout16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\\DROBO-FS\QuickDrops\JB\PPTX NG\Droplets\LightingOverlay.png" id="6" name="Google Shape;6;p12"/>
          <p:cNvPicPr preferRelativeResize="0"/>
          <p:nvPr/>
        </p:nvPicPr>
        <p:blipFill rotWithShape="1">
          <a:blip r:embed="rId2">
            <a:alphaModFix amt="30000"/>
          </a:blip>
          <a:srcRect b="0" l="0" r="0" t="0"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7;p12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8" name="Google Shape;8;p12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9" name="Google Shape;9;p12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" name="Google Shape;10;p12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" name="Google Shape;11;p12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" name="Google Shape;12;p12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rect b="b" l="l" r="r" t="t"/>
                <a:pathLst>
                  <a:path extrusionOk="0" h="1141" w="233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" name="Google Shape;13;p12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" name="Google Shape;14;p12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rect b="b" l="l" r="r" t="t"/>
                <a:pathLst>
                  <a:path extrusionOk="0" h="901" w="233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" name="Google Shape;15;p12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6" name="Google Shape;16;p12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" name="Google Shape;17;p12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" name="Google Shape;18;p12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rect b="b" l="l" r="r" t="t"/>
                <a:pathLst>
                  <a:path extrusionOk="0" h="332" w="266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12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rect b="b" l="l" r="r" t="t"/>
                <a:pathLst>
                  <a:path extrusionOk="0" h="31" w="34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cxnSp>
            <p:nvCxnSpPr>
              <p:cNvPr id="20" name="Google Shape;20;p12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 cap="flat" cmpd="sng" w="9525">
                <a:solidFill>
                  <a:srgbClr val="FFFFFF"/>
                </a:solidFill>
                <a:prstDash val="solid"/>
                <a:miter lim="800000"/>
                <a:headEnd len="med" w="med" type="none"/>
                <a:tailEnd len="med" w="med" type="none"/>
              </a:ln>
            </p:spPr>
          </p:cxnSp>
          <p:sp>
            <p:nvSpPr>
              <p:cNvPr id="21" name="Google Shape;21;p12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rect b="b" l="l" r="r" t="t"/>
                <a:pathLst>
                  <a:path extrusionOk="0" h="80" w="78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2" name="Google Shape;22;p12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rect b="b" l="l" r="r" t="t"/>
                <a:pathLst>
                  <a:path extrusionOk="0" h="303" w="9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12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rect b="b" l="l" r="r" t="t"/>
                <a:pathLst>
                  <a:path extrusionOk="0" h="300" w="9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" name="Google Shape;24;p12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rect b="b" l="l" r="r" t="t"/>
                <a:pathLst>
                  <a:path extrusionOk="0" h="23" w="24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" name="Google Shape;25;p12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6" name="Google Shape;26;p12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rect b="b" l="l" r="r" t="t"/>
                <a:pathLst>
                  <a:path extrusionOk="0" h="1135" w="233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12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" name="Google Shape;28;p12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rect b="b" l="l" r="r" t="t"/>
                <a:pathLst>
                  <a:path extrusionOk="0" h="766" w="54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" name="Google Shape;29;p12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" name="Google Shape;30;p12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rect b="b" l="l" r="r" t="t"/>
                <a:pathLst>
                  <a:path extrusionOk="0" h="898" w="236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12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rect b="b" l="l" r="r" t="t"/>
                <a:pathLst>
                  <a:path extrusionOk="0" h="575" w="96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" name="Google Shape;32;p12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" name="Google Shape;33;p12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" name="Google Shape;34;p12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rect b="b" l="l" r="r" t="t"/>
                <a:pathLst>
                  <a:path extrusionOk="0" h="326" w="263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12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rect b="b" l="l" r="r" t="t"/>
                <a:pathLst>
                  <a:path extrusionOk="0" h="31" w="33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" name="Google Shape;36;p12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7" name="Google Shape;37;p12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rect b="b" l="l" r="r" t="t"/>
                <a:pathLst>
                  <a:path extrusionOk="0" h="323" w="26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8" name="Google Shape;38;p12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rect b="b" l="l" r="r" t="t"/>
                <a:pathLst>
                  <a:path extrusionOk="0" h="32" w="33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12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12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rect b="b" l="l" r="r" t="t"/>
                <a:pathLst>
                  <a:path extrusionOk="0" h="727" w="188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1" name="Google Shape;41;p12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rect b="b" l="l" r="r" t="t"/>
                <a:pathLst>
                  <a:path extrusionOk="0" h="33" w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2" name="Google Shape;42;p12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rect b="b" l="l" r="r" t="t"/>
                <a:pathLst>
                  <a:path extrusionOk="0" h="973" w="192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3" name="Google Shape;43;p12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" name="Google Shape;44;p12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rect b="b" l="l" r="r" t="t"/>
                <a:pathLst>
                  <a:path extrusionOk="0" h="1135" w="194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12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rect b="b" l="l" r="r" t="t"/>
                <a:pathLst>
                  <a:path extrusionOk="0" h="40" w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" name="Google Shape;46;p12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7" name="Google Shape;47;p12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b="0" i="0" sz="3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48" name="Google Shape;48;p12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19100" lvl="0" marL="457200" marR="0" rt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b="0" i="0" sz="2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-387350" lvl="1" marL="914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b="0" i="0" sz="20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-371475" lvl="2" marL="1371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-355600" lvl="3" marL="1828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-355600" lvl="4" marL="22860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b="0" i="0" sz="16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-339725" lvl="5" marL="27432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-339725" lvl="6" marL="32004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-339725" lvl="7" marL="36576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-339725" lvl="8" marL="4114800" marR="0" rtl="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b="0" i="0" sz="14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49" name="Google Shape;49;p12"/>
          <p:cNvSpPr txBox="1"/>
          <p:nvPr>
            <p:ph idx="10" type="dt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0" name="Google Shape;50;p12"/>
          <p:cNvSpPr txBox="1"/>
          <p:nvPr>
            <p:ph idx="11" type="ftr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/>
        </p:txBody>
      </p:sp>
      <p:sp>
        <p:nvSpPr>
          <p:cNvPr id="51" name="Google Shape;51;p12"/>
          <p:cNvSpPr txBox="1"/>
          <p:nvPr>
            <p:ph idx="12" type="sldNum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050" u="none" cap="none" strike="noStrik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  <p:sldLayoutId id="2147483665" r:id="rId1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vmlDrawing" Target="../drawings/vmlDrawing1.vml"/><Relationship Id="rId4" Type="http://schemas.openxmlformats.org/officeDocument/2006/relationships/package" Target="../embeddings/Microsoft_Excel_Macro-Enabled_Worksheet1.xlsm"/><Relationship Id="rId5" Type="http://schemas.openxmlformats.org/officeDocument/2006/relationships/package" Target="../embeddings/Microsoft_Excel_Macro-Enabled_Worksheet1.xlsm"/><Relationship Id="rId6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vmlDrawing" Target="../drawings/vmlDrawing2.vml"/><Relationship Id="rId4" Type="http://schemas.openxmlformats.org/officeDocument/2006/relationships/package" Target="../embeddings/Microsoft_Excel_Macro-Enabled_Worksheet2.xlsm"/><Relationship Id="rId5" Type="http://schemas.openxmlformats.org/officeDocument/2006/relationships/package" Target="../embeddings/Microsoft_Excel_Macro-Enabled_Worksheet2.xlsm"/><Relationship Id="rId6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"/>
          <p:cNvSpPr txBox="1"/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</a:pPr>
            <a:r>
              <a:rPr lang="pt-BR"/>
              <a:t>ANÁLISE DE TRANSPORTE DE UTENTES - BOMBEIROS</a:t>
            </a:r>
            <a:endParaRPr/>
          </a:p>
        </p:txBody>
      </p:sp>
      <p:sp>
        <p:nvSpPr>
          <p:cNvPr id="235" name="Google Shape;235;p1"/>
          <p:cNvSpPr txBox="1"/>
          <p:nvPr>
            <p:ph idx="1" type="subTitle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</a:pPr>
            <a:r>
              <a:rPr lang="pt-BR"/>
              <a:t>ALUNO: MARCOS RAMOS</a:t>
            </a:r>
            <a:br>
              <a:rPr lang="pt-BR"/>
            </a:br>
            <a:r>
              <a:rPr lang="pt-BR"/>
              <a:t>ORIENTADOR: PAULO VIEIRA</a:t>
            </a:r>
            <a:br>
              <a:rPr lang="pt-BR"/>
            </a:br>
            <a:r>
              <a:rPr lang="pt-BR"/>
              <a:t>DATA: 25/04/2025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10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pt-BR"/>
              <a:t>RESULTADOS</a:t>
            </a:r>
            <a:endParaRPr/>
          </a:p>
        </p:txBody>
      </p:sp>
      <p:sp>
        <p:nvSpPr>
          <p:cNvPr id="288" name="Google Shape;288;p10"/>
          <p:cNvSpPr txBox="1"/>
          <p:nvPr>
            <p:ph idx="1" type="body"/>
          </p:nvPr>
        </p:nvSpPr>
        <p:spPr>
          <a:xfrm>
            <a:off x="1141412" y="2142908"/>
            <a:ext cx="9905999" cy="375487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Após a aplicação do K-Means, obtive os seguintes resultados: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 dataset final contém </a:t>
            </a: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53927 transportes agrupados </a:t>
            </a:r>
            <a:r>
              <a:rPr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 foi salvo pelo </a:t>
            </a:r>
            <a:r>
              <a:rPr lang="pt-BR" sz="1800">
                <a:latin typeface="Arial"/>
                <a:ea typeface="Arial"/>
                <a:cs typeface="Arial"/>
                <a:sym typeface="Arial"/>
              </a:rPr>
              <a:t>código como </a:t>
            </a:r>
            <a:r>
              <a:rPr b="1" lang="pt-BR" sz="1800">
                <a:latin typeface="Arial"/>
                <a:ea typeface="Arial"/>
                <a:cs typeface="Arial"/>
                <a:sym typeface="Arial"/>
              </a:rPr>
              <a:t>Dados_Preprocessados_Codificados.py </a:t>
            </a:r>
            <a:r>
              <a:rPr lang="pt-BR" sz="1800">
                <a:latin typeface="Arial"/>
                <a:ea typeface="Arial"/>
                <a:cs typeface="Arial"/>
                <a:sym typeface="Arial"/>
              </a:rPr>
              <a:t>com os valores normalizados</a:t>
            </a: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Para cada quantidade de clusters testada (</a:t>
            </a: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 = 4 até 10</a:t>
            </a: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), foi criada uma coluna adicional indicando o grupo atribuído (cluster_4, cluster_5, ..., cluster_10).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Estes clusters permitem </a:t>
            </a: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identificar padrões de transporte</a:t>
            </a: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como horários de maior movimento, tipos de ambulância mais requisitados, e prever a necessidade futura de aquisição de viaturas.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 dataset final está pronto para análises mais detalhadas sobre comportamento e demanda de transportes.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15881"/>
            <a:ext cx="12192000" cy="6426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pt-BR"/>
              <a:t>OBJETIVO DO PROJETO</a:t>
            </a:r>
            <a:endParaRPr/>
          </a:p>
        </p:txBody>
      </p:sp>
      <p:sp>
        <p:nvSpPr>
          <p:cNvPr id="241" name="Google Shape;241;p2"/>
          <p:cNvSpPr txBox="1"/>
          <p:nvPr>
            <p:ph idx="1" type="body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pt-BR"/>
              <a:t>Criar um sistema de agrupamento de transportes de utentes (clustering) para prever padrões de uso de ambulâncias (deitados e sentados).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"/>
          <p:cNvSpPr txBox="1"/>
          <p:nvPr>
            <p:ph type="title"/>
          </p:nvPr>
        </p:nvSpPr>
        <p:spPr>
          <a:xfrm>
            <a:off x="817853" y="414111"/>
            <a:ext cx="9905998" cy="71791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pt-BR"/>
              <a:t>CONJUNTO DE DADOS</a:t>
            </a:r>
            <a:endParaRPr/>
          </a:p>
        </p:txBody>
      </p:sp>
      <p:sp>
        <p:nvSpPr>
          <p:cNvPr id="247" name="Google Shape;247;p3"/>
          <p:cNvSpPr txBox="1"/>
          <p:nvPr>
            <p:ph idx="1" type="body"/>
          </p:nvPr>
        </p:nvSpPr>
        <p:spPr>
          <a:xfrm>
            <a:off x="817853" y="1336431"/>
            <a:ext cx="4878389" cy="534572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fontScale="55000" lnSpcReduction="20000"/>
          </a:bodyPr>
          <a:lstStyle/>
          <a:p>
            <a:pPr indent="0" lvl="0" marL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lang="pt-BR" sz="2900"/>
              <a:t>No dia 14/04 foi-me enviado um dataset em CSV com dados de transportes realizados de 2005 a 2024. Nele identifiquei as seguintes variáveis (colunas):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pt-BR"/>
              <a:t>RESERVA_DATA</a:t>
            </a:r>
            <a:r>
              <a:rPr lang="pt-BR"/>
              <a:t> – Data da reserva do transporte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pt-BR"/>
              <a:t>RESERVA_HORA</a:t>
            </a:r>
            <a:r>
              <a:rPr lang="pt-BR"/>
              <a:t> – Hora da reserva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pt-BR"/>
              <a:t>RESERVA_TER_COD</a:t>
            </a:r>
            <a:r>
              <a:rPr lang="pt-BR"/>
              <a:t> – Código do terminal que reservou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pt-BR"/>
              <a:t>RESERVA_LOCAL</a:t>
            </a:r>
            <a:r>
              <a:rPr lang="pt-BR"/>
              <a:t> – Local de origem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pt-BR"/>
              <a:t>RESERVA_DESTINO</a:t>
            </a:r>
            <a:r>
              <a:rPr lang="pt-BR"/>
              <a:t> – Destino do transporte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pt-BR"/>
              <a:t>RESERVA_DESCRICAO</a:t>
            </a:r>
            <a:r>
              <a:rPr lang="pt-BR"/>
              <a:t> – Descrição do tipo de transporte (ex: Transferência, Exame Médico, etc.)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pt-BR"/>
              <a:t>RESERVA_POSICAO</a:t>
            </a:r>
            <a:r>
              <a:rPr lang="pt-BR"/>
              <a:t> – Posição do utente (ex: Deitado, Sentado)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pt-BR"/>
              <a:t>VEICULO</a:t>
            </a:r>
            <a:r>
              <a:rPr lang="pt-BR"/>
              <a:t> – Identificação do veículo utilizado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pt-BR"/>
              <a:t>RESERVA_HORA_TRATAMENTO</a:t>
            </a:r>
            <a:r>
              <a:rPr lang="pt-BR"/>
              <a:t> – Hora do tratamento (ou evento relacionado ao transporte)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pt-BR"/>
              <a:t>RESERVA_TIPO_FACT</a:t>
            </a:r>
            <a:r>
              <a:rPr lang="pt-BR"/>
              <a:t> – Tipo de faturação (ex: REQUISIÇÃO)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pt-BR"/>
              <a:t>PED_DATA</a:t>
            </a:r>
            <a:r>
              <a:rPr lang="pt-BR"/>
              <a:t> – Data efetiva do transporte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pt-BR"/>
              <a:t>PED_HORA_SAIDA</a:t>
            </a:r>
            <a:r>
              <a:rPr lang="pt-BR"/>
              <a:t> – Hora da saída do transporte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pt-BR"/>
              <a:t>PED_DATA_FIM</a:t>
            </a:r>
            <a:r>
              <a:rPr lang="pt-BR"/>
              <a:t> – Data do fim do transporte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pt-BR"/>
              <a:t>PED_HORA_FIM</a:t>
            </a:r>
            <a:r>
              <a:rPr lang="pt-BR"/>
              <a:t> – Hora do fim do transporte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pt-BR"/>
              <a:t>PED_COD_SERVICO</a:t>
            </a:r>
            <a:r>
              <a:rPr lang="pt-BR"/>
              <a:t> – Código do serviço executado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pt-BR"/>
              <a:t>PED_NUM_VEICULOS</a:t>
            </a:r>
            <a:r>
              <a:rPr lang="pt-BR"/>
              <a:t> – Número de veículos usados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pt-BR"/>
              <a:t>PED_NUM_BOMBEIROS</a:t>
            </a:r>
            <a:r>
              <a:rPr lang="pt-BR"/>
              <a:t> – Número de bombeiros envolvidos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pt-BR"/>
              <a:t>PED_KILOMETROS</a:t>
            </a:r>
            <a:r>
              <a:rPr lang="pt-BR"/>
              <a:t> – Quilómetros percorridos no transporte</a:t>
            </a:r>
            <a:endParaRPr/>
          </a:p>
          <a:p>
            <a:pPr indent="-228600" lvl="0" marL="22860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b="1" lang="pt-BR"/>
              <a:t>PED_LOCAL</a:t>
            </a:r>
            <a:r>
              <a:rPr lang="pt-BR"/>
              <a:t> – Local associado ao pedido (provavelmente origem)</a:t>
            </a:r>
            <a:endParaRPr/>
          </a:p>
        </p:txBody>
      </p:sp>
      <p:graphicFrame>
        <p:nvGraphicFramePr>
          <p:cNvPr id="248" name="Google Shape;248;p3"/>
          <p:cNvGraphicFramePr/>
          <p:nvPr/>
        </p:nvGraphicFramePr>
        <p:xfrm>
          <a:off x="5808784" y="414111"/>
          <a:ext cx="6146822" cy="6268043"/>
        </p:xfrm>
        <a:graphic>
          <a:graphicData uri="http://schemas.openxmlformats.org/presentationml/2006/ole">
            <mc:AlternateContent>
              <mc:Choice Requires="v">
                <p:oleObj r:id="rId4" imgH="6268043" imgW="6146822" progId="Excel.SheetMacroEnabled.12" spid="_x0000_s1">
                  <p:embed/>
                </p:oleObj>
              </mc:Choice>
              <mc:Fallback>
                <p:oleObj r:id="rId5" imgH="6268043" imgW="6146822" progId="Excel.SheetMacroEnabled.12">
                  <p:embed/>
                  <p:pic>
                    <p:nvPicPr>
                      <p:cNvPr id="248" name="Google Shape;248;p3"/>
                      <p:cNvPicPr preferRelativeResize="0"/>
                      <p:nvPr/>
                    </p:nvPicPr>
                    <p:blipFill rotWithShape="1">
                      <a:blip r:embed="rId6">
                        <a:alphaModFix/>
                      </a:blip>
                      <a:srcRect b="0" l="0" r="0" t="0"/>
                      <a:stretch/>
                    </p:blipFill>
                    <p:spPr>
                      <a:xfrm>
                        <a:off x="5808784" y="414111"/>
                        <a:ext cx="6146822" cy="6268043"/>
                      </a:xfrm>
                      <a:prstGeom prst="rect">
                        <a:avLst/>
                      </a:prstGeom>
                      <a:solidFill>
                        <a:schemeClr val="lt1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pt-BR"/>
              <a:t>TRATAMENTO DE DADOS</a:t>
            </a:r>
            <a:endParaRPr/>
          </a:p>
        </p:txBody>
      </p:sp>
      <p:sp>
        <p:nvSpPr>
          <p:cNvPr id="254" name="Google Shape;254;p4"/>
          <p:cNvSpPr txBox="1"/>
          <p:nvPr>
            <p:ph idx="1" type="body"/>
          </p:nvPr>
        </p:nvSpPr>
        <p:spPr>
          <a:xfrm>
            <a:off x="1141412" y="2050574"/>
            <a:ext cx="9905999" cy="393954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Utilizando o SPSS, realizei o pré-processamento inicial dos dados: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Preenchi os valores ausentes das variáveis </a:t>
            </a: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categóricas</a:t>
            </a: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com o valor "INDEFINIDO“</a:t>
            </a:r>
            <a:endParaRPr/>
          </a:p>
          <a:p>
            <a:pPr indent="-11430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>
                <a:latin typeface="Arial"/>
                <a:ea typeface="Arial"/>
                <a:cs typeface="Arial"/>
                <a:sym typeface="Arial"/>
              </a:rPr>
              <a:t>As variáveis </a:t>
            </a:r>
            <a:r>
              <a:rPr b="1" lang="pt-BR" sz="1800">
                <a:latin typeface="Arial"/>
                <a:ea typeface="Arial"/>
                <a:cs typeface="Arial"/>
                <a:sym typeface="Arial"/>
              </a:rPr>
              <a:t>numéricas já estavam completas</a:t>
            </a:r>
            <a:r>
              <a:rPr lang="pt-BR" sz="1800">
                <a:latin typeface="Arial"/>
                <a:ea typeface="Arial"/>
                <a:cs typeface="Arial"/>
                <a:sym typeface="Arial"/>
              </a:rPr>
              <a:t> e não precisaram de preenchimento.</a:t>
            </a:r>
            <a:endParaRPr sz="1800">
              <a:latin typeface="Arial"/>
              <a:ea typeface="Arial"/>
              <a:cs typeface="Arial"/>
              <a:sym typeface="Arial"/>
            </a:endParaRPr>
          </a:p>
          <a:p>
            <a:pPr indent="-11430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Criei novas variáveis a partir dos campos de data e hora:</a:t>
            </a:r>
            <a:endParaRPr/>
          </a:p>
          <a:p>
            <a:pPr indent="-114300" lvl="1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DURACAO_MINUTOS — duração do transporte em minutos,</a:t>
            </a:r>
            <a:endParaRPr/>
          </a:p>
          <a:p>
            <a:pPr indent="-114300" lvl="1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ANO, MES, DIA_SEMANA — extraídos das datas,</a:t>
            </a:r>
            <a:endParaRPr/>
          </a:p>
          <a:p>
            <a:pPr indent="-114300" lvl="1" marL="45720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MINUTOS_SAIDA, TURNO — extraídos dos horários de saída.</a:t>
            </a:r>
            <a:endParaRPr/>
          </a:p>
          <a:p>
            <a:pPr indent="-11430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Salvei esse conjunto como </a:t>
            </a:r>
            <a:r>
              <a:rPr b="1" lang="pt-BR" sz="1800">
                <a:latin typeface="Arial"/>
                <a:ea typeface="Arial"/>
                <a:cs typeface="Arial"/>
                <a:sym typeface="Arial"/>
              </a:rPr>
              <a:t>Dados Préprocessados.csv</a:t>
            </a: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prontos para a etapa de preparação para Machine Learning.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55" name="Google Shape;255;p4"/>
          <p:cNvGraphicFramePr/>
          <p:nvPr/>
        </p:nvGraphicFramePr>
        <p:xfrm>
          <a:off x="9574213" y="3440113"/>
          <a:ext cx="11112" cy="5418137"/>
        </p:xfrm>
        <a:graphic>
          <a:graphicData uri="http://schemas.openxmlformats.org/presentationml/2006/ole">
            <mc:AlternateContent>
              <mc:Choice Requires="v">
                <p:oleObj r:id="rId4" imgH="5418137" imgW="11112" progId="Excel.SheetMacroEnabled.12" spid="_x0000_s1">
                  <p:embed/>
                </p:oleObj>
              </mc:Choice>
              <mc:Fallback>
                <p:oleObj r:id="rId5" imgH="5418137" imgW="11112" progId="Excel.SheetMacroEnabled.12">
                  <p:embed/>
                  <p:pic>
                    <p:nvPicPr>
                      <p:cNvPr id="255" name="Google Shape;255;p4"/>
                      <p:cNvPicPr preferRelativeResize="0"/>
                      <p:nvPr/>
                    </p:nvPicPr>
                    <p:blipFill rotWithShape="1">
                      <a:blip r:embed="rId6">
                        <a:alphaModFix/>
                      </a:blip>
                      <a:srcRect b="0" l="0" r="0" t="0"/>
                      <a:stretch/>
                    </p:blipFill>
                    <p:spPr>
                      <a:xfrm>
                        <a:off x="9574213" y="3440113"/>
                        <a:ext cx="11112" cy="54181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15881"/>
            <a:ext cx="12192000" cy="6426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pt-BR"/>
              <a:t>PREPARAÇÃO PARA MACHINE LEARNING</a:t>
            </a:r>
            <a:endParaRPr/>
          </a:p>
        </p:txBody>
      </p:sp>
      <p:sp>
        <p:nvSpPr>
          <p:cNvPr id="266" name="Google Shape;266;p6"/>
          <p:cNvSpPr txBox="1"/>
          <p:nvPr>
            <p:ph idx="1" type="body"/>
          </p:nvPr>
        </p:nvSpPr>
        <p:spPr>
          <a:xfrm>
            <a:off x="1141412" y="2065963"/>
            <a:ext cx="9905999" cy="39087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Após o pré-processamento inicial, realizei a preparação final dos dados para o clustering: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Transformei todas as variáveis categóricas em valores numéricos inteiros simples</a:t>
            </a: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utilizando codificação por ordem de aparecimento.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Salvei o mapeamento entre os valores originais e os códigos atribuídos</a:t>
            </a: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no arquivo </a:t>
            </a: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mapeamento.xlsx</a:t>
            </a: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para garantir rastreabilidade e facilitar interpretações futuras.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Removi as colunas de datas e horas</a:t>
            </a: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(RESERVA_DATA, RESERVA_HORA, PED_DATA, PED_HORA_SAIDA, PED_DATA_FIM, PED_HORA_FIM, RESERVA_HORA_TRATAMENTO), pois o algoritmo K-Means exige apenas variáveis numéricas comparáveis. 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Salvei o dataset resultante como </a:t>
            </a: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dados prontos para clustering</a:t>
            </a: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15881"/>
            <a:ext cx="12192000" cy="6426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8"/>
          <p:cNvSpPr txBox="1"/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pt-BR"/>
              <a:t>APLICAÇÃO DO K-MEANS</a:t>
            </a:r>
            <a:endParaRPr/>
          </a:p>
        </p:txBody>
      </p:sp>
      <p:sp>
        <p:nvSpPr>
          <p:cNvPr id="277" name="Google Shape;277;p8"/>
          <p:cNvSpPr txBox="1"/>
          <p:nvPr>
            <p:ph idx="1" type="body"/>
          </p:nvPr>
        </p:nvSpPr>
        <p:spPr>
          <a:xfrm>
            <a:off x="1141412" y="2065964"/>
            <a:ext cx="9905999" cy="3908762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 o dataset preparado, apliquei o algoritmo K-Means para agrupar os transportes em clusters: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11430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Normalizei</a:t>
            </a: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todas as variáveis numéricas utilizando o método </a:t>
            </a: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StandardScaler</a:t>
            </a: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para garantir que todas as variáveis tivessem a mesma escala.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Apliquei o K-Means</a:t>
            </a: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variando o número de clusters de </a:t>
            </a: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 a 10</a:t>
            </a: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Para cada valor de k, foi criada uma nova coluna (cluster_4, cluster_5, ..., cluster_10) com a identificação do grupo a que cada transporte pertence.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 objetivo foi </a:t>
            </a: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explorar diferentes segmentações</a:t>
            </a: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dos transportes para entender padrões de comportamento e necessidades de ambulâncias.</a:t>
            </a:r>
            <a:endParaRPr/>
          </a:p>
          <a:p>
            <a:pPr indent="-114300" lvl="0" marL="0" marR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 código foi salvo como </a:t>
            </a:r>
            <a:r>
              <a:rPr b="1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kmeans.py </a:t>
            </a:r>
            <a:r>
              <a:rPr b="0" i="0" lang="pt-BR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 pasta do trabalho.</a:t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215881"/>
            <a:ext cx="12192000" cy="6426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ircuito">
  <a:themeElements>
    <a:clrScheme name="Circuito">
      <a:dk1>
        <a:srgbClr val="000000"/>
      </a:dk1>
      <a:lt1>
        <a:srgbClr val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2025-04-25T15:52:46Z</dcterms:created>
  <dc:creator>Marcos Ramos</dc:creator>
</cp:coreProperties>
</file>